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F8A1ADC-52B2-4B79-A597-6B5BF453BE74}" type="datetimeFigureOut">
              <a:rPr lang="en-US" smtClean="0"/>
              <a:t>1/18/2018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1266754-8A4E-41E1-A9E7-04BDDAC6D522}"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8A1ADC-52B2-4B79-A597-6B5BF453BE7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8A1ADC-52B2-4B79-A597-6B5BF453BE7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8A1ADC-52B2-4B79-A597-6B5BF453BE7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8A1ADC-52B2-4B79-A597-6B5BF453BE7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1266754-8A4E-41E1-A9E7-04BDDAC6D52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8A1ADC-52B2-4B79-A597-6B5BF453BE7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8A1ADC-52B2-4B79-A597-6B5BF453BE74}"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8A1ADC-52B2-4B79-A597-6B5BF453BE74}"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A1ADC-52B2-4B79-A597-6B5BF453BE74}"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8A1ADC-52B2-4B79-A597-6B5BF453BE7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F8A1ADC-52B2-4B79-A597-6B5BF453BE74}"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6754-8A4E-41E1-A9E7-04BDDAC6D5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F8A1ADC-52B2-4B79-A597-6B5BF453BE74}" type="datetimeFigureOut">
              <a:rPr lang="en-US" smtClean="0"/>
              <a:t>1/18/2018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1266754-8A4E-41E1-A9E7-04BDDAC6D52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25" y="304800"/>
            <a:ext cx="8839200" cy="767054"/>
          </a:xfrm>
        </p:spPr>
        <p:txBody>
          <a:bodyPr>
            <a:normAutofit fontScale="90000"/>
          </a:bodyPr>
          <a:lstStyle/>
          <a:p>
            <a:r>
              <a:rPr lang="en-US" sz="3600" dirty="0" smtClean="0"/>
              <a:t>Schererville WasteWater Treatment Plant</a:t>
            </a:r>
            <a:endParaRPr lang="en-US" sz="3600" dirty="0"/>
          </a:p>
        </p:txBody>
      </p:sp>
      <p:sp>
        <p:nvSpPr>
          <p:cNvPr id="3" name="Subtitle 2"/>
          <p:cNvSpPr>
            <a:spLocks noGrp="1"/>
          </p:cNvSpPr>
          <p:nvPr>
            <p:ph type="subTitle" idx="1"/>
          </p:nvPr>
        </p:nvSpPr>
        <p:spPr>
          <a:xfrm>
            <a:off x="609600" y="4419600"/>
            <a:ext cx="8077200" cy="1752600"/>
          </a:xfrm>
        </p:spPr>
        <p:txBody>
          <a:bodyPr anchor="t">
            <a:normAutofit fontScale="25000" lnSpcReduction="20000"/>
          </a:bodyPr>
          <a:lstStyle/>
          <a:p>
            <a:r>
              <a:rPr lang="en-US" sz="5600" dirty="0">
                <a:solidFill>
                  <a:schemeClr val="tx1">
                    <a:lumMod val="95000"/>
                    <a:lumOff val="5000"/>
                  </a:schemeClr>
                </a:solidFill>
                <a:latin typeface="Albertus Extra Bold" pitchFamily="34" charset="0"/>
              </a:rPr>
              <a:t>The Schererville Wastewater Treatment Plant is located in Northwest Indiana and serves the wastewater needs of a population base of approximately 45,000 people in the communities of Schererville and St. John. The Schererville Wastewater Treatment Plant was built in </a:t>
            </a:r>
            <a:r>
              <a:rPr lang="en-US" sz="5600" dirty="0" smtClean="0">
                <a:solidFill>
                  <a:schemeClr val="tx1">
                    <a:lumMod val="95000"/>
                    <a:lumOff val="5000"/>
                  </a:schemeClr>
                </a:solidFill>
                <a:latin typeface="Albertus Extra Bold" pitchFamily="34" charset="0"/>
              </a:rPr>
              <a:t>1964, at the time serving approximately </a:t>
            </a:r>
            <a:r>
              <a:rPr lang="en-US" sz="5600" dirty="0">
                <a:solidFill>
                  <a:schemeClr val="tx1">
                    <a:lumMod val="95000"/>
                    <a:lumOff val="5000"/>
                  </a:schemeClr>
                </a:solidFill>
                <a:latin typeface="Albertus Extra Bold" pitchFamily="34" charset="0"/>
              </a:rPr>
              <a:t>2,000 people with </a:t>
            </a:r>
            <a:r>
              <a:rPr lang="en-US" sz="5600" dirty="0" smtClean="0">
                <a:solidFill>
                  <a:schemeClr val="tx1">
                    <a:lumMod val="95000"/>
                    <a:lumOff val="5000"/>
                  </a:schemeClr>
                </a:solidFill>
                <a:latin typeface="Albertus Extra Bold" pitchFamily="34" charset="0"/>
              </a:rPr>
              <a:t>an </a:t>
            </a:r>
            <a:r>
              <a:rPr lang="en-US" sz="5600" dirty="0">
                <a:solidFill>
                  <a:schemeClr val="tx1">
                    <a:lumMod val="95000"/>
                    <a:lumOff val="5000"/>
                  </a:schemeClr>
                </a:solidFill>
                <a:latin typeface="Albertus Extra Bold" pitchFamily="34" charset="0"/>
              </a:rPr>
              <a:t>Average Daily Capacity of 500,000 gallons per day. We </a:t>
            </a:r>
            <a:r>
              <a:rPr lang="en-US" sz="5600" dirty="0" smtClean="0">
                <a:solidFill>
                  <a:schemeClr val="tx1">
                    <a:lumMod val="95000"/>
                    <a:lumOff val="5000"/>
                  </a:schemeClr>
                </a:solidFill>
                <a:latin typeface="Albertus Extra Bold" pitchFamily="34" charset="0"/>
              </a:rPr>
              <a:t>now have </a:t>
            </a:r>
            <a:r>
              <a:rPr lang="en-US" sz="5600" dirty="0">
                <a:solidFill>
                  <a:schemeClr val="tx1">
                    <a:lumMod val="95000"/>
                    <a:lumOff val="5000"/>
                  </a:schemeClr>
                </a:solidFill>
                <a:latin typeface="Albertus Extra Bold" pitchFamily="34" charset="0"/>
              </a:rPr>
              <a:t>a Design Average Capacity of 8.75 million gallons a day and a Peak Design Capacity of 16.6 million gallons a day and operate 21 sewage lift stations. Here at the Schererville Wastewater Treatment Plant, many processes are used to convert wastewater or sewage into safe and reusable products. The main product is clean, safe water. The second, or bi-product, is </a:t>
            </a:r>
            <a:r>
              <a:rPr lang="en-US" sz="5600" dirty="0" smtClean="0">
                <a:solidFill>
                  <a:schemeClr val="tx1">
                    <a:lumMod val="95000"/>
                    <a:lumOff val="5000"/>
                  </a:schemeClr>
                </a:solidFill>
                <a:latin typeface="Albertus Extra Bold" pitchFamily="34" charset="0"/>
              </a:rPr>
              <a:t>bio-solid </a:t>
            </a:r>
            <a:r>
              <a:rPr lang="en-US" sz="5600" dirty="0">
                <a:solidFill>
                  <a:schemeClr val="tx1">
                    <a:lumMod val="95000"/>
                    <a:lumOff val="5000"/>
                  </a:schemeClr>
                </a:solidFill>
                <a:latin typeface="Albertus Extra Bold" pitchFamily="34" charset="0"/>
              </a:rPr>
              <a:t>materials, which are used as fertilizers on farm grounds in the surrounding areas.</a:t>
            </a:r>
            <a:r>
              <a:rPr lang="en-US" dirty="0"/>
              <a:t/>
            </a:r>
            <a:br>
              <a:rPr lang="en-US" dirty="0"/>
            </a:br>
            <a:endParaRPr lang="en-US" dirty="0"/>
          </a:p>
        </p:txBody>
      </p:sp>
      <p:pic>
        <p:nvPicPr>
          <p:cNvPr id="4" name="Picture 3" descr="C:\Users\jclark\AppData\Local\Microsoft\Windows\Temporary Internet Files\Content.Outlook\15KO903H\IMG_8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710" y="1143000"/>
            <a:ext cx="4761230" cy="3171825"/>
          </a:xfrm>
          <a:prstGeom prst="rect">
            <a:avLst/>
          </a:prstGeom>
          <a:noFill/>
          <a:ln>
            <a:noFill/>
          </a:ln>
        </p:spPr>
      </p:pic>
    </p:spTree>
    <p:extLst>
      <p:ext uri="{BB962C8B-B14F-4D97-AF65-F5344CB8AC3E}">
        <p14:creationId xmlns:p14="http://schemas.microsoft.com/office/powerpoint/2010/main" val="408248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828800"/>
          </a:xfrm>
        </p:spPr>
        <p:txBody>
          <a:bodyPr>
            <a:normAutofit fontScale="90000"/>
          </a:bodyPr>
          <a:lstStyle/>
          <a:p>
            <a:r>
              <a:rPr lang="en-US" dirty="0">
                <a:effectLst/>
              </a:rPr>
              <a:t>Secondary </a:t>
            </a:r>
            <a:r>
              <a:rPr lang="en-US" dirty="0" smtClean="0">
                <a:effectLst/>
              </a:rPr>
              <a:t>Treatment:</a:t>
            </a:r>
            <a:r>
              <a:rPr lang="en-US" dirty="0">
                <a:effectLst/>
              </a:rPr>
              <a:t/>
            </a:r>
            <a:br>
              <a:rPr lang="en-US" dirty="0">
                <a:effectLst/>
              </a:rPr>
            </a:br>
            <a:r>
              <a:rPr lang="en-US" dirty="0">
                <a:effectLst/>
              </a:rPr>
              <a:t> </a:t>
            </a:r>
            <a:r>
              <a:rPr lang="en-US" dirty="0" smtClean="0">
                <a:effectLst/>
              </a:rPr>
              <a:t>Secondary </a:t>
            </a:r>
            <a:r>
              <a:rPr lang="en-US" dirty="0">
                <a:effectLst/>
              </a:rPr>
              <a:t>Clarifiers</a:t>
            </a:r>
            <a:br>
              <a:rPr lang="en-US" dirty="0">
                <a:effectLst/>
              </a:rPr>
            </a:br>
            <a:endParaRPr lang="en-US" dirty="0"/>
          </a:p>
        </p:txBody>
      </p:sp>
      <p:sp>
        <p:nvSpPr>
          <p:cNvPr id="3" name="Subtitle 2"/>
          <p:cNvSpPr>
            <a:spLocks noGrp="1"/>
          </p:cNvSpPr>
          <p:nvPr>
            <p:ph type="subTitle" idx="1"/>
          </p:nvPr>
        </p:nvSpPr>
        <p:spPr>
          <a:xfrm>
            <a:off x="1371600" y="1524000"/>
            <a:ext cx="6400800" cy="1752600"/>
          </a:xfrm>
        </p:spPr>
        <p:txBody>
          <a:bodyPr>
            <a:normAutofit fontScale="55000" lnSpcReduction="20000"/>
          </a:bodyPr>
          <a:lstStyle/>
          <a:p>
            <a:r>
              <a:rPr lang="en-US" dirty="0"/>
              <a:t>The highly mixed wastewater and biomass flows into the Secondary </a:t>
            </a:r>
            <a:r>
              <a:rPr lang="en-US" dirty="0" smtClean="0"/>
              <a:t>Clarifiers </a:t>
            </a:r>
            <a:r>
              <a:rPr lang="en-US" dirty="0"/>
              <a:t>where biomass </a:t>
            </a:r>
            <a:r>
              <a:rPr lang="en-US" dirty="0" smtClean="0"/>
              <a:t>is </a:t>
            </a:r>
            <a:r>
              <a:rPr lang="en-US" dirty="0"/>
              <a:t>separated from the water. The biomass that settles to the bottom is returned to the aeration tanks to begin the aeration process all over again. The treated water then flows to the disinfection process. The average removal rate of our Aeration Process and Secondary Clarifiers is around 93% to 95% of the incoming flow.</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57400" y="2895600"/>
            <a:ext cx="5105400" cy="3429000"/>
          </a:xfrm>
          <a:prstGeom prst="rect">
            <a:avLst/>
          </a:prstGeom>
        </p:spPr>
      </p:pic>
    </p:spTree>
    <p:extLst>
      <p:ext uri="{BB962C8B-B14F-4D97-AF65-F5344CB8AC3E}">
        <p14:creationId xmlns:p14="http://schemas.microsoft.com/office/powerpoint/2010/main" val="2685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651630" cy="1828800"/>
          </a:xfrm>
        </p:spPr>
        <p:txBody>
          <a:bodyPr>
            <a:normAutofit fontScale="90000"/>
          </a:bodyPr>
          <a:lstStyle/>
          <a:p>
            <a:r>
              <a:rPr lang="en-US" dirty="0">
                <a:effectLst/>
              </a:rPr>
              <a:t>Sludge Digestion </a:t>
            </a:r>
            <a:r>
              <a:rPr lang="en-US" dirty="0" smtClean="0">
                <a:effectLst/>
              </a:rPr>
              <a:t>Process:</a:t>
            </a:r>
            <a:r>
              <a:rPr lang="en-US" dirty="0">
                <a:effectLst/>
              </a:rPr>
              <a:t/>
            </a:r>
            <a:br>
              <a:rPr lang="en-US" dirty="0">
                <a:effectLst/>
              </a:rPr>
            </a:br>
            <a:r>
              <a:rPr lang="en-US" dirty="0">
                <a:effectLst/>
              </a:rPr>
              <a:t> </a:t>
            </a:r>
            <a:r>
              <a:rPr lang="en-US" dirty="0" smtClean="0">
                <a:effectLst/>
              </a:rPr>
              <a:t>Aerobic </a:t>
            </a:r>
            <a:r>
              <a:rPr lang="en-US" dirty="0">
                <a:effectLst/>
              </a:rPr>
              <a:t>Digestion</a:t>
            </a:r>
            <a:br>
              <a:rPr lang="en-US" dirty="0">
                <a:effectLst/>
              </a:rPr>
            </a:br>
            <a:endParaRPr lang="en-US" dirty="0"/>
          </a:p>
        </p:txBody>
      </p:sp>
      <p:sp>
        <p:nvSpPr>
          <p:cNvPr id="3" name="Subtitle 2"/>
          <p:cNvSpPr>
            <a:spLocks noGrp="1"/>
          </p:cNvSpPr>
          <p:nvPr>
            <p:ph type="subTitle" idx="1"/>
          </p:nvPr>
        </p:nvSpPr>
        <p:spPr>
          <a:xfrm>
            <a:off x="228600" y="1447800"/>
            <a:ext cx="8763000" cy="1752600"/>
          </a:xfrm>
        </p:spPr>
        <p:txBody>
          <a:bodyPr>
            <a:noAutofit/>
          </a:bodyPr>
          <a:lstStyle/>
          <a:p>
            <a:r>
              <a:rPr lang="en-US" sz="1400" dirty="0"/>
              <a:t>Waste activated sludge or excess bacteria that is created in the secondary process and by the activated sludge process is sent to the Aerobic Digester Complex. This waste activated sludge is removed from the food source and the bacteria basically become cannibalistic, consuming each other and in turn this process produces a high quality bio-solid.</a:t>
            </a:r>
          </a:p>
          <a:p>
            <a:r>
              <a:rPr lang="en-US" sz="1400" dirty="0"/>
              <a:t> </a:t>
            </a:r>
          </a:p>
          <a:p>
            <a:r>
              <a:rPr lang="en-US" sz="1400" dirty="0"/>
              <a:t>The Aerobic Digester consists of four covered rectangular tanks with space for a fifth future tank. The four tanks include a waste activated sludge (WAS) storage tank and three aerobic digester tanks for a total combined capacity of approximately 680,000 gallons. The four tanks are equipped with fine bubble disc type membrane diffusers. Each tank is served by a single adjustable speed rotary air blower with a common stand by unit. The digestion tanks can be operated individually or in series. Each tank is equipped with a drain, overflow, decant swing </a:t>
            </a:r>
            <a:r>
              <a:rPr lang="en-US" sz="1400" dirty="0" smtClean="0"/>
              <a:t>pipe, </a:t>
            </a:r>
            <a:r>
              <a:rPr lang="en-US" sz="1400" dirty="0"/>
              <a:t>and a </a:t>
            </a:r>
            <a:r>
              <a:rPr lang="en-US" sz="1400" dirty="0" smtClean="0"/>
              <a:t>valve </a:t>
            </a:r>
            <a:r>
              <a:rPr lang="en-US" sz="1400" dirty="0"/>
              <a:t>connection to the adjacent tanks. </a:t>
            </a:r>
          </a:p>
        </p:txBody>
      </p:sp>
      <p:pic>
        <p:nvPicPr>
          <p:cNvPr id="4" name="Picture 3" descr="C:\Users\mlong\Pictures\Waste Water Photos\WasteWater Treatment Process\aerobi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038600"/>
            <a:ext cx="3962400" cy="2743200"/>
          </a:xfrm>
          <a:prstGeom prst="rect">
            <a:avLst/>
          </a:prstGeom>
          <a:noFill/>
          <a:ln>
            <a:noFill/>
          </a:ln>
        </p:spPr>
      </p:pic>
      <p:pic>
        <p:nvPicPr>
          <p:cNvPr id="5" name="Picture 4" descr="C:\Users\mlong\Pictures\Waste Water Photos\WasteWater Treatment Process\aerobic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038600"/>
            <a:ext cx="4038600" cy="2740090"/>
          </a:xfrm>
          <a:prstGeom prst="rect">
            <a:avLst/>
          </a:prstGeom>
          <a:noFill/>
          <a:ln>
            <a:noFill/>
          </a:ln>
        </p:spPr>
      </p:pic>
    </p:spTree>
    <p:extLst>
      <p:ext uri="{BB962C8B-B14F-4D97-AF65-F5344CB8AC3E}">
        <p14:creationId xmlns:p14="http://schemas.microsoft.com/office/powerpoint/2010/main" val="268075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1828800"/>
          </a:xfrm>
        </p:spPr>
        <p:txBody>
          <a:bodyPr>
            <a:normAutofit fontScale="90000"/>
          </a:bodyPr>
          <a:lstStyle/>
          <a:p>
            <a:r>
              <a:rPr lang="en-US" dirty="0">
                <a:effectLst/>
              </a:rPr>
              <a:t>Final </a:t>
            </a:r>
            <a:r>
              <a:rPr lang="en-US" dirty="0" smtClean="0">
                <a:effectLst/>
              </a:rPr>
              <a:t>Effluent:</a:t>
            </a:r>
            <a:r>
              <a:rPr lang="en-US" dirty="0">
                <a:effectLst/>
              </a:rPr>
              <a:t/>
            </a:r>
            <a:br>
              <a:rPr lang="en-US" dirty="0">
                <a:effectLst/>
              </a:rPr>
            </a:br>
            <a:r>
              <a:rPr lang="en-US" dirty="0" smtClean="0">
                <a:effectLst/>
              </a:rPr>
              <a:t>Ultraviolet </a:t>
            </a:r>
            <a:r>
              <a:rPr lang="en-US" dirty="0">
                <a:effectLst/>
              </a:rPr>
              <a:t>Disinfection</a:t>
            </a:r>
            <a:br>
              <a:rPr lang="en-US" dirty="0">
                <a:effectLst/>
              </a:rPr>
            </a:br>
            <a:endParaRPr lang="en-US" dirty="0"/>
          </a:p>
        </p:txBody>
      </p:sp>
      <p:sp>
        <p:nvSpPr>
          <p:cNvPr id="3" name="Subtitle 2"/>
          <p:cNvSpPr>
            <a:spLocks noGrp="1"/>
          </p:cNvSpPr>
          <p:nvPr>
            <p:ph type="subTitle" idx="1"/>
          </p:nvPr>
        </p:nvSpPr>
        <p:spPr>
          <a:xfrm>
            <a:off x="1409700" y="1524000"/>
            <a:ext cx="6400800" cy="1752600"/>
          </a:xfrm>
        </p:spPr>
        <p:txBody>
          <a:bodyPr>
            <a:normAutofit fontScale="55000" lnSpcReduction="20000"/>
          </a:bodyPr>
          <a:lstStyle/>
          <a:p>
            <a:r>
              <a:rPr lang="en-US" dirty="0"/>
              <a:t>Treated water, although clean, may still contain pathogenic organisms, which could cause disease in the receiving stream. These pathogenic organisms are commonly referred to as e-coli. Because of this, every gallon of effluent is disinfected with ultraviolet light. Ultraviolet disinfection is much safer to the </a:t>
            </a:r>
            <a:r>
              <a:rPr lang="en-US" dirty="0" smtClean="0"/>
              <a:t>environment and </a:t>
            </a:r>
            <a:r>
              <a:rPr lang="en-US" dirty="0"/>
              <a:t>takes place by the water passing over </a:t>
            </a:r>
            <a:r>
              <a:rPr lang="en-US" dirty="0" smtClean="0"/>
              <a:t>48 </a:t>
            </a:r>
            <a:r>
              <a:rPr lang="en-US" dirty="0"/>
              <a:t>UV-bulbs, where the water is completely disinfected within seconds.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3050358"/>
            <a:ext cx="6400800" cy="3522370"/>
          </a:xfrm>
          <a:prstGeom prst="rect">
            <a:avLst/>
          </a:prstGeom>
        </p:spPr>
      </p:pic>
    </p:spTree>
    <p:extLst>
      <p:ext uri="{BB962C8B-B14F-4D97-AF65-F5344CB8AC3E}">
        <p14:creationId xmlns:p14="http://schemas.microsoft.com/office/powerpoint/2010/main" val="427907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229600" cy="1609530"/>
          </a:xfrm>
        </p:spPr>
        <p:txBody>
          <a:bodyPr>
            <a:normAutofit/>
          </a:bodyPr>
          <a:lstStyle/>
          <a:p>
            <a:r>
              <a:rPr lang="en-US" dirty="0">
                <a:effectLst/>
              </a:rPr>
              <a:t>Final </a:t>
            </a:r>
            <a:r>
              <a:rPr lang="en-US" dirty="0" smtClean="0">
                <a:effectLst/>
              </a:rPr>
              <a:t>Effluent: </a:t>
            </a:r>
            <a:r>
              <a:rPr lang="en-US" dirty="0">
                <a:effectLst/>
              </a:rPr>
              <a:t/>
            </a:r>
            <a:br>
              <a:rPr lang="en-US" dirty="0">
                <a:effectLst/>
              </a:rPr>
            </a:br>
            <a:r>
              <a:rPr lang="en-US" dirty="0">
                <a:effectLst/>
              </a:rPr>
              <a:t> </a:t>
            </a:r>
            <a:r>
              <a:rPr lang="en-US" dirty="0" smtClean="0">
                <a:effectLst/>
              </a:rPr>
              <a:t>Receiving </a:t>
            </a:r>
            <a:r>
              <a:rPr lang="en-US" dirty="0">
                <a:effectLst/>
              </a:rPr>
              <a:t>Stream</a:t>
            </a:r>
            <a:endParaRPr lang="en-US" dirty="0"/>
          </a:p>
        </p:txBody>
      </p:sp>
      <p:sp>
        <p:nvSpPr>
          <p:cNvPr id="3" name="Subtitle 2"/>
          <p:cNvSpPr>
            <a:spLocks noGrp="1"/>
          </p:cNvSpPr>
          <p:nvPr>
            <p:ph type="subTitle" idx="1"/>
          </p:nvPr>
        </p:nvSpPr>
        <p:spPr>
          <a:xfrm>
            <a:off x="1447800" y="1752600"/>
            <a:ext cx="6400800" cy="1600200"/>
          </a:xfrm>
        </p:spPr>
        <p:txBody>
          <a:bodyPr>
            <a:normAutofit fontScale="70000" lnSpcReduction="20000"/>
          </a:bodyPr>
          <a:lstStyle/>
          <a:p>
            <a:r>
              <a:rPr lang="en-US" dirty="0"/>
              <a:t>After disinfection, the water is discharged into the receiving stream. The flow, </a:t>
            </a:r>
            <a:r>
              <a:rPr lang="en-US" dirty="0" smtClean="0"/>
              <a:t>similar to the </a:t>
            </a:r>
            <a:r>
              <a:rPr lang="en-US" dirty="0"/>
              <a:t>influent, is constantly monitored and sampled proportionately 24-hours a day, 7 days a week. The flow is analyzed in our </a:t>
            </a:r>
            <a:r>
              <a:rPr lang="en-US" dirty="0" smtClean="0"/>
              <a:t>laboratory </a:t>
            </a:r>
            <a:r>
              <a:rPr lang="en-US" dirty="0"/>
              <a:t>daily to ensure the quality of the water leaving the facility. </a:t>
            </a:r>
          </a:p>
        </p:txBody>
      </p:sp>
      <p:pic>
        <p:nvPicPr>
          <p:cNvPr id="4" name="Picture 3" descr="http://www.schererville.org/images/wwtp/fedp1.gif"/>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0"/>
            <a:ext cx="4267200" cy="2971800"/>
          </a:xfrm>
          <a:prstGeom prst="rect">
            <a:avLst/>
          </a:prstGeom>
          <a:noFill/>
          <a:ln>
            <a:noFill/>
          </a:ln>
        </p:spPr>
      </p:pic>
    </p:spTree>
    <p:extLst>
      <p:ext uri="{BB962C8B-B14F-4D97-AF65-F5344CB8AC3E}">
        <p14:creationId xmlns:p14="http://schemas.microsoft.com/office/powerpoint/2010/main" val="6889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229600" cy="1828800"/>
          </a:xfrm>
        </p:spPr>
        <p:txBody>
          <a:bodyPr>
            <a:normAutofit fontScale="90000"/>
          </a:bodyPr>
          <a:lstStyle/>
          <a:p>
            <a:r>
              <a:rPr lang="en-US" dirty="0">
                <a:effectLst/>
              </a:rPr>
              <a:t>Sludge </a:t>
            </a:r>
            <a:r>
              <a:rPr lang="en-US" dirty="0" smtClean="0">
                <a:effectLst/>
              </a:rPr>
              <a:t>Treatment:</a:t>
            </a:r>
            <a:r>
              <a:rPr lang="en-US" dirty="0">
                <a:effectLst/>
              </a:rPr>
              <a:t/>
            </a:r>
            <a:br>
              <a:rPr lang="en-US" dirty="0">
                <a:effectLst/>
              </a:rPr>
            </a:br>
            <a:r>
              <a:rPr lang="en-US" dirty="0" smtClean="0">
                <a:effectLst/>
              </a:rPr>
              <a:t>Gravity </a:t>
            </a:r>
            <a:r>
              <a:rPr lang="en-US" dirty="0">
                <a:effectLst/>
              </a:rPr>
              <a:t>Belt Thickener</a:t>
            </a:r>
            <a:br>
              <a:rPr lang="en-US" dirty="0">
                <a:effectLst/>
              </a:rPr>
            </a:br>
            <a:endParaRPr lang="en-US" dirty="0"/>
          </a:p>
        </p:txBody>
      </p:sp>
      <p:sp>
        <p:nvSpPr>
          <p:cNvPr id="3" name="Subtitle 2"/>
          <p:cNvSpPr>
            <a:spLocks noGrp="1"/>
          </p:cNvSpPr>
          <p:nvPr>
            <p:ph type="subTitle" idx="1"/>
          </p:nvPr>
        </p:nvSpPr>
        <p:spPr>
          <a:xfrm>
            <a:off x="1371600" y="1447800"/>
            <a:ext cx="6400800" cy="1752600"/>
          </a:xfrm>
        </p:spPr>
        <p:txBody>
          <a:bodyPr>
            <a:normAutofit fontScale="47500" lnSpcReduction="20000"/>
          </a:bodyPr>
          <a:lstStyle/>
          <a:p>
            <a:r>
              <a:rPr lang="en-US" sz="2900" dirty="0"/>
              <a:t>The gravity belt thickener is a highly effective tool for de-watering.  It operates quietly at a minimal cost, consuming a low volume of wash water.  Sludge is flocculated by the use of polymers, introduced on the </a:t>
            </a:r>
            <a:r>
              <a:rPr lang="en-US" sz="2900" dirty="0" smtClean="0"/>
              <a:t>belt, </a:t>
            </a:r>
            <a:r>
              <a:rPr lang="en-US" sz="2900" dirty="0"/>
              <a:t>and the released water is drained through the gravity belt.  While the process is simple, the decrease in sludge volume is impressive.  The gravity belt thickener reduces the volume of thin sludge and slurries produced during the municipal or wastewater treatment process.  The principle of the gravity belt thickener is simple: sludge is flocculated with polymers and the released water is drained by gravity through a traveling filter belt.</a:t>
            </a:r>
          </a:p>
          <a:p>
            <a:endParaRPr lang="en-US" dirty="0"/>
          </a:p>
        </p:txBody>
      </p:sp>
      <p:pic>
        <p:nvPicPr>
          <p:cNvPr id="4" name="Picture 3" descr="C:\Users\jclark\AppData\Local\Microsoft\Windows\Temporary Internet Files\Content.Outlook\15KO903H\IMG_310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200400"/>
            <a:ext cx="6248400" cy="3542522"/>
          </a:xfrm>
          <a:prstGeom prst="rect">
            <a:avLst/>
          </a:prstGeom>
          <a:ln>
            <a:noFill/>
          </a:ln>
          <a:effectLst>
            <a:softEdge rad="112500"/>
          </a:effectLst>
        </p:spPr>
      </p:pic>
    </p:spTree>
    <p:extLst>
      <p:ext uri="{BB962C8B-B14F-4D97-AF65-F5344CB8AC3E}">
        <p14:creationId xmlns:p14="http://schemas.microsoft.com/office/powerpoint/2010/main" val="29579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229600" cy="1828800"/>
          </a:xfrm>
        </p:spPr>
        <p:txBody>
          <a:bodyPr>
            <a:normAutofit/>
          </a:bodyPr>
          <a:lstStyle/>
          <a:p>
            <a:r>
              <a:rPr lang="en-US" dirty="0">
                <a:effectLst/>
              </a:rPr>
              <a:t>Sludge </a:t>
            </a:r>
            <a:r>
              <a:rPr lang="en-US" dirty="0" smtClean="0">
                <a:effectLst/>
              </a:rPr>
              <a:t>Treatment:</a:t>
            </a:r>
            <a:r>
              <a:rPr lang="en-US" dirty="0">
                <a:effectLst/>
              </a:rPr>
              <a:t/>
            </a:r>
            <a:br>
              <a:rPr lang="en-US" dirty="0">
                <a:effectLst/>
              </a:rPr>
            </a:br>
            <a:r>
              <a:rPr lang="en-US" dirty="0" smtClean="0">
                <a:effectLst/>
              </a:rPr>
              <a:t>Belt </a:t>
            </a:r>
            <a:r>
              <a:rPr lang="en-US" dirty="0">
                <a:effectLst/>
              </a:rPr>
              <a:t>Filter Press</a:t>
            </a:r>
          </a:p>
        </p:txBody>
      </p:sp>
      <p:sp>
        <p:nvSpPr>
          <p:cNvPr id="3" name="Subtitle 2"/>
          <p:cNvSpPr>
            <a:spLocks noGrp="1"/>
          </p:cNvSpPr>
          <p:nvPr>
            <p:ph type="subTitle" idx="1"/>
          </p:nvPr>
        </p:nvSpPr>
        <p:spPr>
          <a:xfrm>
            <a:off x="381000" y="1524000"/>
            <a:ext cx="8382000" cy="1752600"/>
          </a:xfrm>
        </p:spPr>
        <p:txBody>
          <a:bodyPr>
            <a:noAutofit/>
          </a:bodyPr>
          <a:lstStyle/>
          <a:p>
            <a:r>
              <a:rPr lang="en-US" sz="1400" dirty="0"/>
              <a:t>A belt filter press is a </a:t>
            </a:r>
            <a:r>
              <a:rPr lang="en-US" sz="1400" dirty="0" smtClean="0"/>
              <a:t>bio-solids </a:t>
            </a:r>
            <a:r>
              <a:rPr lang="en-US" sz="1400" dirty="0"/>
              <a:t>dewatering device that applies mechanical pressure to a chemically conditioned sludge, which is sandwiched between two belts, by passing those belts through a serpentine of decreasing diameter rolls.  The machine can actually be divided into three zones: </a:t>
            </a:r>
            <a:r>
              <a:rPr lang="en-US" sz="1400" dirty="0" smtClean="0"/>
              <a:t>the gravity </a:t>
            </a:r>
            <a:r>
              <a:rPr lang="en-US" sz="1400" dirty="0"/>
              <a:t>zone, where free draining water is drained by gravity through a porous belt; </a:t>
            </a:r>
            <a:r>
              <a:rPr lang="en-US" sz="1400" dirty="0" smtClean="0"/>
              <a:t>the wedge </a:t>
            </a:r>
            <a:r>
              <a:rPr lang="en-US" sz="1400" dirty="0"/>
              <a:t>zone, where the solids are prepared for pressure application; and </a:t>
            </a:r>
            <a:r>
              <a:rPr lang="en-US" sz="1400" dirty="0" smtClean="0"/>
              <a:t>the pressure </a:t>
            </a:r>
            <a:r>
              <a:rPr lang="en-US" sz="1400" dirty="0"/>
              <a:t>zone, where medium, then high pressure is applied to the conditioned solids.</a:t>
            </a:r>
          </a:p>
          <a:p>
            <a:r>
              <a:rPr lang="en-US" sz="1400" dirty="0"/>
              <a:t> </a:t>
            </a:r>
          </a:p>
          <a:p>
            <a:r>
              <a:rPr lang="en-US" sz="1400" dirty="0"/>
              <a:t>Typically, a belt filter press receives a sludge ranging from 1-4% feed solids and produces a final product of 12-35% cake solids.  Performance depends on the nature of solids being processed.</a:t>
            </a:r>
          </a:p>
        </p:txBody>
      </p:sp>
      <p:pic>
        <p:nvPicPr>
          <p:cNvPr id="4" name="Picture 3" descr="C:\Users\jclark\AppData\Local\Microsoft\Windows\Temporary Internet Files\Content.Outlook\15KO903H\IMG_30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733800"/>
            <a:ext cx="5015230" cy="3037840"/>
          </a:xfrm>
          <a:prstGeom prst="rect">
            <a:avLst/>
          </a:prstGeom>
          <a:ln>
            <a:noFill/>
          </a:ln>
          <a:effectLst>
            <a:softEdge rad="112500"/>
          </a:effectLst>
        </p:spPr>
      </p:pic>
    </p:spTree>
    <p:extLst>
      <p:ext uri="{BB962C8B-B14F-4D97-AF65-F5344CB8AC3E}">
        <p14:creationId xmlns:p14="http://schemas.microsoft.com/office/powerpoint/2010/main" val="69406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229600" cy="1828800"/>
          </a:xfrm>
        </p:spPr>
        <p:txBody>
          <a:bodyPr/>
          <a:lstStyle/>
          <a:p>
            <a:r>
              <a:rPr lang="en-US" dirty="0">
                <a:effectLst/>
              </a:rPr>
              <a:t>Bio-solids Handling</a:t>
            </a:r>
            <a:br>
              <a:rPr lang="en-US" dirty="0">
                <a:effectLst/>
              </a:rPr>
            </a:br>
            <a:endParaRPr lang="en-US" dirty="0"/>
          </a:p>
        </p:txBody>
      </p:sp>
      <p:sp>
        <p:nvSpPr>
          <p:cNvPr id="3" name="Subtitle 2"/>
          <p:cNvSpPr>
            <a:spLocks noGrp="1"/>
          </p:cNvSpPr>
          <p:nvPr>
            <p:ph type="subTitle" idx="1"/>
          </p:nvPr>
        </p:nvSpPr>
        <p:spPr>
          <a:xfrm>
            <a:off x="0" y="1006151"/>
            <a:ext cx="4648200" cy="1752600"/>
          </a:xfrm>
        </p:spPr>
        <p:txBody>
          <a:bodyPr>
            <a:normAutofit/>
          </a:bodyPr>
          <a:lstStyle/>
          <a:p>
            <a:r>
              <a:rPr lang="en-US" sz="1500" b="1" dirty="0"/>
              <a:t>Sludge Handling</a:t>
            </a:r>
            <a:endParaRPr lang="en-US" sz="1500" dirty="0"/>
          </a:p>
          <a:p>
            <a:r>
              <a:rPr lang="en-US" sz="1500" dirty="0"/>
              <a:t>Once the sludge is dewatered it is loaded into trucks by a series of automated augers and gates and transported to the Bio-solids Storage building which is located within the Wastewater Treatment Plant until it </a:t>
            </a:r>
            <a:r>
              <a:rPr lang="en-US" sz="1500" dirty="0" smtClean="0"/>
              <a:t>can </a:t>
            </a:r>
            <a:r>
              <a:rPr lang="en-US" sz="1500" dirty="0"/>
              <a:t>be later transported to local farm grounds.</a:t>
            </a:r>
          </a:p>
          <a:p>
            <a:endParaRPr lang="en-US" dirty="0"/>
          </a:p>
        </p:txBody>
      </p:sp>
      <p:sp>
        <p:nvSpPr>
          <p:cNvPr id="4" name="TextBox 3"/>
          <p:cNvSpPr txBox="1"/>
          <p:nvPr/>
        </p:nvSpPr>
        <p:spPr>
          <a:xfrm>
            <a:off x="4572000" y="990600"/>
            <a:ext cx="4572000" cy="2893100"/>
          </a:xfrm>
          <a:prstGeom prst="rect">
            <a:avLst/>
          </a:prstGeom>
          <a:noFill/>
        </p:spPr>
        <p:txBody>
          <a:bodyPr wrap="square" rtlCol="0">
            <a:spAutoFit/>
          </a:bodyPr>
          <a:lstStyle/>
          <a:p>
            <a:r>
              <a:rPr lang="en-US" sz="1400" b="1" dirty="0"/>
              <a:t>Storage Building</a:t>
            </a:r>
            <a:endParaRPr lang="en-US" sz="1400" dirty="0"/>
          </a:p>
          <a:p>
            <a:r>
              <a:rPr lang="en-US" sz="1400" dirty="0"/>
              <a:t>Sludge is stored at the facility so that it can be coordinated with the growing cycles on our farm sites. Bio-solids are applied to the farm sites in the spring and the fall of the year. Bio-solids are analyzed throughout the year to ensure pathogen destruction and vector attraction requirements are met to ensure that the bio-solids are in a safe form for land application and agricultural use. The bio-solids that do not meet the state and federal governments rigid requirements are diverted to a sanitary land fill along with the grit and screenings that are removed at the head end of the process.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28600" y="2971800"/>
            <a:ext cx="3886200" cy="3505200"/>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572000" y="3883700"/>
            <a:ext cx="4191000" cy="2593300"/>
          </a:xfrm>
          <a:prstGeom prst="rect">
            <a:avLst/>
          </a:prstGeom>
        </p:spPr>
      </p:pic>
    </p:spTree>
    <p:extLst>
      <p:ext uri="{BB962C8B-B14F-4D97-AF65-F5344CB8AC3E}">
        <p14:creationId xmlns:p14="http://schemas.microsoft.com/office/powerpoint/2010/main" val="22077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609600"/>
          </a:xfrm>
        </p:spPr>
        <p:txBody>
          <a:bodyPr>
            <a:normAutofit fontScale="90000"/>
          </a:bodyPr>
          <a:lstStyle/>
          <a:p>
            <a:r>
              <a:rPr lang="en-US" dirty="0" smtClean="0"/>
              <a:t>Influent Sampling</a:t>
            </a:r>
            <a:endParaRPr lang="en-US" dirty="0"/>
          </a:p>
        </p:txBody>
      </p:sp>
      <p:sp>
        <p:nvSpPr>
          <p:cNvPr id="3" name="Subtitle 2"/>
          <p:cNvSpPr>
            <a:spLocks noGrp="1"/>
          </p:cNvSpPr>
          <p:nvPr>
            <p:ph type="subTitle" idx="1"/>
          </p:nvPr>
        </p:nvSpPr>
        <p:spPr>
          <a:xfrm>
            <a:off x="1143000" y="1219200"/>
            <a:ext cx="6400800" cy="1752600"/>
          </a:xfrm>
        </p:spPr>
        <p:txBody>
          <a:bodyPr>
            <a:normAutofit fontScale="55000" lnSpcReduction="20000"/>
          </a:bodyPr>
          <a:lstStyle/>
          <a:p>
            <a:r>
              <a:rPr lang="en-US" dirty="0"/>
              <a:t>The Schererville Wastewater Treatment receives flow from not only the Town of Schererville and the unincorporated areas of </a:t>
            </a:r>
            <a:r>
              <a:rPr lang="en-US" dirty="0" smtClean="0"/>
              <a:t>town, </a:t>
            </a:r>
            <a:r>
              <a:rPr lang="en-US" dirty="0"/>
              <a:t>but also from the Town of St. John. To determine what process control measures are required of our staff, flows coming into the facility from both communities are monitored and sampled automatically on a 24 hour per day basis. Flow proportionate samples are taken at two points in the </a:t>
            </a:r>
            <a:r>
              <a:rPr lang="en-US" dirty="0" smtClean="0"/>
              <a:t>facility in </a:t>
            </a:r>
            <a:r>
              <a:rPr lang="en-US" dirty="0"/>
              <a:t>Schererville, as well as St. John. These composited samples are collected and analyzed 7 days a </a:t>
            </a:r>
            <a:r>
              <a:rPr lang="en-US" dirty="0" smtClean="0"/>
              <a:t>week </a:t>
            </a:r>
            <a:r>
              <a:rPr lang="en-US" dirty="0"/>
              <a:t>to determine influent loading for both communities. </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04800" y="3429000"/>
            <a:ext cx="3886200" cy="3311201"/>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572000" y="3429000"/>
            <a:ext cx="4318000" cy="3295650"/>
          </a:xfrm>
          <a:prstGeom prst="rect">
            <a:avLst/>
          </a:prstGeom>
        </p:spPr>
      </p:pic>
      <p:sp>
        <p:nvSpPr>
          <p:cNvPr id="7" name="TextBox 6"/>
          <p:cNvSpPr txBox="1"/>
          <p:nvPr/>
        </p:nvSpPr>
        <p:spPr>
          <a:xfrm>
            <a:off x="6248400" y="3059668"/>
            <a:ext cx="970137" cy="369332"/>
          </a:xfrm>
          <a:prstGeom prst="rect">
            <a:avLst/>
          </a:prstGeom>
          <a:noFill/>
        </p:spPr>
        <p:txBody>
          <a:bodyPr wrap="none" rtlCol="0">
            <a:spAutoFit/>
          </a:bodyPr>
          <a:lstStyle/>
          <a:p>
            <a:r>
              <a:rPr lang="en-US" dirty="0" smtClean="0"/>
              <a:t>St. John</a:t>
            </a:r>
            <a:endParaRPr lang="en-US" dirty="0"/>
          </a:p>
        </p:txBody>
      </p:sp>
      <p:sp>
        <p:nvSpPr>
          <p:cNvPr id="8" name="TextBox 7"/>
          <p:cNvSpPr txBox="1"/>
          <p:nvPr/>
        </p:nvSpPr>
        <p:spPr>
          <a:xfrm>
            <a:off x="1476638" y="3055404"/>
            <a:ext cx="1390124" cy="369332"/>
          </a:xfrm>
          <a:prstGeom prst="rect">
            <a:avLst/>
          </a:prstGeom>
          <a:noFill/>
        </p:spPr>
        <p:txBody>
          <a:bodyPr wrap="none" rtlCol="0">
            <a:spAutoFit/>
          </a:bodyPr>
          <a:lstStyle/>
          <a:p>
            <a:r>
              <a:rPr lang="en-US" dirty="0" smtClean="0"/>
              <a:t>Schererville</a:t>
            </a:r>
            <a:endParaRPr lang="en-US" dirty="0"/>
          </a:p>
        </p:txBody>
      </p:sp>
    </p:spTree>
    <p:extLst>
      <p:ext uri="{BB962C8B-B14F-4D97-AF65-F5344CB8AC3E}">
        <p14:creationId xmlns:p14="http://schemas.microsoft.com/office/powerpoint/2010/main" val="9097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423030" cy="990600"/>
          </a:xfrm>
        </p:spPr>
        <p:txBody>
          <a:bodyPr>
            <a:normAutofit fontScale="90000"/>
          </a:bodyPr>
          <a:lstStyle/>
          <a:p>
            <a:r>
              <a:rPr lang="en-US" dirty="0" smtClean="0"/>
              <a:t>Preliminary Treatment: Perforated Plate screens</a:t>
            </a:r>
            <a:endParaRPr lang="en-US" dirty="0"/>
          </a:p>
        </p:txBody>
      </p:sp>
      <p:sp>
        <p:nvSpPr>
          <p:cNvPr id="3" name="Subtitle 2"/>
          <p:cNvSpPr>
            <a:spLocks noGrp="1"/>
          </p:cNvSpPr>
          <p:nvPr>
            <p:ph type="subTitle" idx="1"/>
          </p:nvPr>
        </p:nvSpPr>
        <p:spPr>
          <a:xfrm>
            <a:off x="1219200" y="1600200"/>
            <a:ext cx="6400800" cy="1752600"/>
          </a:xfrm>
        </p:spPr>
        <p:txBody>
          <a:bodyPr>
            <a:normAutofit fontScale="47500" lnSpcReduction="20000"/>
          </a:bodyPr>
          <a:lstStyle/>
          <a:p>
            <a:r>
              <a:rPr lang="en-US" dirty="0"/>
              <a:t>One of the first steps in the wastewater treatment process is the filtration of solids from the incoming flow.  A simple yet effective piece of filtration equipment, the perforated plate </a:t>
            </a:r>
            <a:r>
              <a:rPr lang="en-US" dirty="0" smtClean="0"/>
              <a:t>screen, </a:t>
            </a:r>
            <a:r>
              <a:rPr lang="en-US" dirty="0"/>
              <a:t>consists of perforated stainless steel panels that are carried by two heavy duty chains. The screen panels are formed to create steps giving the ability to remove larger screenings and to increase the effectiveness of the screening area. Some examples of screenings include sticks, rags, pop cans and larger solids.  The screenings are then removed, washed, and </a:t>
            </a:r>
            <a:r>
              <a:rPr lang="en-US" dirty="0" smtClean="0"/>
              <a:t>sent </a:t>
            </a:r>
            <a:r>
              <a:rPr lang="en-US" dirty="0"/>
              <a:t>to a sanitary landfill for disposal. With this process, we can protect other plant equipment from damage that these materials could cause. </a:t>
            </a:r>
          </a:p>
        </p:txBody>
      </p:sp>
      <p:pic>
        <p:nvPicPr>
          <p:cNvPr id="4" name="Picture 3" descr="C:\Users\jclark\AppData\Local\Microsoft\Windows\Temporary Internet Files\Content.Outlook\15KO903H\IMG_307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282820"/>
            <a:ext cx="3962400" cy="3117980"/>
          </a:xfrm>
          <a:prstGeom prst="rect">
            <a:avLst/>
          </a:prstGeom>
          <a:noFill/>
          <a:ln>
            <a:noFill/>
          </a:ln>
        </p:spPr>
      </p:pic>
      <p:pic>
        <p:nvPicPr>
          <p:cNvPr id="5" name="Picture 4" descr="C:\Users\jclark\AppData\Local\Microsoft\Windows\Temporary Internet Files\Content.Outlook\15KO903H\IMG_30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267269"/>
            <a:ext cx="3962400" cy="3133531"/>
          </a:xfrm>
          <a:prstGeom prst="rect">
            <a:avLst/>
          </a:prstGeom>
          <a:noFill/>
          <a:ln>
            <a:noFill/>
          </a:ln>
        </p:spPr>
      </p:pic>
    </p:spTree>
    <p:extLst>
      <p:ext uri="{BB962C8B-B14F-4D97-AF65-F5344CB8AC3E}">
        <p14:creationId xmlns:p14="http://schemas.microsoft.com/office/powerpoint/2010/main" val="294923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8229600" cy="1295400"/>
          </a:xfrm>
        </p:spPr>
        <p:txBody>
          <a:bodyPr>
            <a:normAutofit fontScale="90000"/>
          </a:bodyPr>
          <a:lstStyle/>
          <a:p>
            <a:r>
              <a:rPr lang="en-US" dirty="0">
                <a:effectLst/>
              </a:rPr>
              <a:t>Preliminary </a:t>
            </a:r>
            <a:r>
              <a:rPr lang="en-US" dirty="0" smtClean="0">
                <a:effectLst/>
              </a:rPr>
              <a:t>Treatment:</a:t>
            </a:r>
            <a:r>
              <a:rPr lang="en-US" dirty="0">
                <a:effectLst/>
              </a:rPr>
              <a:t/>
            </a:r>
            <a:br>
              <a:rPr lang="en-US" dirty="0">
                <a:effectLst/>
              </a:rPr>
            </a:br>
            <a:r>
              <a:rPr lang="en-US" dirty="0">
                <a:effectLst/>
              </a:rPr>
              <a:t> </a:t>
            </a:r>
            <a:r>
              <a:rPr lang="en-US" dirty="0" smtClean="0">
                <a:effectLst/>
              </a:rPr>
              <a:t>Grit </a:t>
            </a:r>
            <a:r>
              <a:rPr lang="en-US" dirty="0">
                <a:effectLst/>
              </a:rPr>
              <a:t>Removal</a:t>
            </a:r>
            <a:br>
              <a:rPr lang="en-US" dirty="0">
                <a:effectLst/>
              </a:rPr>
            </a:br>
            <a:endParaRPr lang="en-US" dirty="0"/>
          </a:p>
        </p:txBody>
      </p:sp>
      <p:sp>
        <p:nvSpPr>
          <p:cNvPr id="3" name="Subtitle 2"/>
          <p:cNvSpPr>
            <a:spLocks noGrp="1"/>
          </p:cNvSpPr>
          <p:nvPr>
            <p:ph type="subTitle" idx="1"/>
          </p:nvPr>
        </p:nvSpPr>
        <p:spPr>
          <a:xfrm>
            <a:off x="1219200" y="1676400"/>
            <a:ext cx="6629400" cy="1981200"/>
          </a:xfrm>
        </p:spPr>
        <p:txBody>
          <a:bodyPr>
            <a:normAutofit fontScale="47500" lnSpcReduction="20000"/>
          </a:bodyPr>
          <a:lstStyle/>
          <a:p>
            <a:r>
              <a:rPr lang="en-US" dirty="0"/>
              <a:t>Because the Schererville Wastewater Treatment Plant is a biological treatment </a:t>
            </a:r>
            <a:r>
              <a:rPr lang="en-US" dirty="0" smtClean="0"/>
              <a:t>process facility, </a:t>
            </a:r>
            <a:r>
              <a:rPr lang="en-US" dirty="0"/>
              <a:t>inorganic materials need to be removed prior to entry into this </a:t>
            </a:r>
            <a:r>
              <a:rPr lang="en-US" dirty="0" smtClean="0"/>
              <a:t>process. Such </a:t>
            </a:r>
            <a:r>
              <a:rPr lang="en-US" dirty="0"/>
              <a:t>materials </a:t>
            </a:r>
            <a:r>
              <a:rPr lang="en-US" dirty="0" smtClean="0"/>
              <a:t>include </a:t>
            </a:r>
            <a:r>
              <a:rPr lang="en-US" dirty="0"/>
              <a:t>sand, </a:t>
            </a:r>
            <a:r>
              <a:rPr lang="en-US" dirty="0" smtClean="0"/>
              <a:t>rocks, </a:t>
            </a:r>
            <a:r>
              <a:rPr lang="en-US" dirty="0"/>
              <a:t>and </a:t>
            </a:r>
            <a:r>
              <a:rPr lang="en-US" dirty="0" smtClean="0"/>
              <a:t>glass. This is collectively </a:t>
            </a:r>
            <a:r>
              <a:rPr lang="en-US" dirty="0"/>
              <a:t>known as </a:t>
            </a:r>
            <a:r>
              <a:rPr lang="en-US" dirty="0" smtClean="0"/>
              <a:t>grit</a:t>
            </a:r>
            <a:r>
              <a:rPr lang="en-US" dirty="0"/>
              <a:t>.</a:t>
            </a:r>
            <a:br>
              <a:rPr lang="en-US" dirty="0"/>
            </a:br>
            <a:endParaRPr lang="en-US" dirty="0"/>
          </a:p>
          <a:p>
            <a:r>
              <a:rPr lang="en-US" dirty="0"/>
              <a:t>The flow is slowed down enough in the grit tank to allow the grit to settle out. The </a:t>
            </a:r>
            <a:r>
              <a:rPr lang="en-US" dirty="0" smtClean="0"/>
              <a:t>grit </a:t>
            </a:r>
            <a:r>
              <a:rPr lang="en-US" dirty="0"/>
              <a:t>tank is designed so the flow is maintained at a high enough velocity to keep organic waste materials in suspension.  The inorganic materials are then removed, washed, and then sent to a sanitary landfill for disposal. With this process, we can protect other plant equipment from damage that these materials could cause. </a:t>
            </a:r>
          </a:p>
        </p:txBody>
      </p:sp>
      <p:pic>
        <p:nvPicPr>
          <p:cNvPr id="4" name="Picture 3" descr="C:\Users\jclark\AppData\Local\Microsoft\Windows\Temporary Internet Files\Content.Outlook\15KO903H\IMG_307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05200"/>
            <a:ext cx="3886200" cy="2971800"/>
          </a:xfrm>
          <a:prstGeom prst="rect">
            <a:avLst/>
          </a:prstGeom>
          <a:noFill/>
          <a:ln>
            <a:noFill/>
          </a:ln>
        </p:spPr>
      </p:pic>
      <p:pic>
        <p:nvPicPr>
          <p:cNvPr id="5" name="Picture 4" descr="C:\Users\jclark\AppData\Local\Microsoft\Windows\Temporary Internet Files\Content.Outlook\15KO903H\IMG_31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05200"/>
            <a:ext cx="3962400" cy="2971800"/>
          </a:xfrm>
          <a:prstGeom prst="rect">
            <a:avLst/>
          </a:prstGeom>
          <a:noFill/>
          <a:ln>
            <a:noFill/>
          </a:ln>
        </p:spPr>
      </p:pic>
    </p:spTree>
    <p:extLst>
      <p:ext uri="{BB962C8B-B14F-4D97-AF65-F5344CB8AC3E}">
        <p14:creationId xmlns:p14="http://schemas.microsoft.com/office/powerpoint/2010/main" val="22413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839200" cy="1524000"/>
          </a:xfrm>
        </p:spPr>
        <p:txBody>
          <a:bodyPr>
            <a:normAutofit fontScale="90000"/>
          </a:bodyPr>
          <a:lstStyle/>
          <a:p>
            <a:r>
              <a:rPr lang="en-US" dirty="0">
                <a:effectLst/>
              </a:rPr>
              <a:t>Raw Sewage Pumping Station</a:t>
            </a:r>
            <a:br>
              <a:rPr lang="en-US" dirty="0">
                <a:effectLst/>
              </a:rPr>
            </a:br>
            <a:endParaRPr lang="en-US" dirty="0"/>
          </a:p>
        </p:txBody>
      </p:sp>
      <p:sp>
        <p:nvSpPr>
          <p:cNvPr id="3" name="Subtitle 2"/>
          <p:cNvSpPr>
            <a:spLocks noGrp="1"/>
          </p:cNvSpPr>
          <p:nvPr>
            <p:ph type="subTitle" idx="1"/>
          </p:nvPr>
        </p:nvSpPr>
        <p:spPr>
          <a:xfrm>
            <a:off x="1219200" y="1752600"/>
            <a:ext cx="6400800" cy="1752600"/>
          </a:xfrm>
        </p:spPr>
        <p:txBody>
          <a:bodyPr>
            <a:normAutofit fontScale="40000" lnSpcReduction="20000"/>
          </a:bodyPr>
          <a:lstStyle/>
          <a:p>
            <a:r>
              <a:rPr lang="en-US" dirty="0"/>
              <a:t>Wastewater flows for the most part by gravity, through sanitary sewer lines. Throughout the town, because there are literally hundreds of miles of sanitary sewers, pumping stations are sometimes required to lift the sewage so that it can continue to flow by gravity. Presently, there are 21 lift stations throughout the town, which lift the wastewater so that it can flow by gravity to the Wastewater Treatment Plant. All combined flows from our sewer district enter the Raw Sewage Pumping Station. This pumping station consists of five large pumps that have a combined capacity of pumping over 35,000 gallons per minute to the facility. Before entering the pump station </a:t>
            </a:r>
            <a:r>
              <a:rPr lang="en-US" dirty="0" smtClean="0"/>
              <a:t>well, </a:t>
            </a:r>
            <a:r>
              <a:rPr lang="en-US" dirty="0"/>
              <a:t>the wastewater goes through Preliminary treatment where large debris such as rags, </a:t>
            </a:r>
            <a:r>
              <a:rPr lang="en-US" dirty="0" smtClean="0"/>
              <a:t>sticks, </a:t>
            </a:r>
            <a:r>
              <a:rPr lang="en-US" dirty="0"/>
              <a:t>and trash are removed as well as the smaller particles like sand, </a:t>
            </a:r>
            <a:r>
              <a:rPr lang="en-US" dirty="0" smtClean="0"/>
              <a:t>rocks, </a:t>
            </a:r>
            <a:r>
              <a:rPr lang="en-US" dirty="0"/>
              <a:t>and </a:t>
            </a:r>
            <a:r>
              <a:rPr lang="en-US" dirty="0" smtClean="0"/>
              <a:t>glass. </a:t>
            </a:r>
            <a:r>
              <a:rPr lang="en-US" dirty="0"/>
              <a:t>The large sewage pumps then pump the flow from approximately 26 feet below ground to a height of 15 to 20 feet above grade to the primary </a:t>
            </a:r>
            <a:r>
              <a:rPr lang="en-US" dirty="0" smtClean="0"/>
              <a:t>clarifiers. From </a:t>
            </a:r>
            <a:r>
              <a:rPr lang="en-US" dirty="0"/>
              <a:t>there the sewage can flow by gravity to the remainder of the facility. </a:t>
            </a:r>
          </a:p>
          <a:p>
            <a:endParaRPr lang="en-US" dirty="0"/>
          </a:p>
        </p:txBody>
      </p:sp>
      <p:pic>
        <p:nvPicPr>
          <p:cNvPr id="4" name="Picture 3" descr="C:\Users\jclark\AppData\Local\Microsoft\Windows\Temporary Internet Files\Content.Outlook\15KO903H\IMG_31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733799"/>
            <a:ext cx="3810000" cy="2950029"/>
          </a:xfrm>
          <a:prstGeom prst="rect">
            <a:avLst/>
          </a:prstGeom>
          <a:noFill/>
          <a:ln>
            <a:noFill/>
          </a:ln>
        </p:spPr>
      </p:pic>
      <p:pic>
        <p:nvPicPr>
          <p:cNvPr id="5" name="Picture 4" descr="C:\Users\jclark\AppData\Local\Microsoft\Windows\Temporary Internet Files\Content.Outlook\15KO903H\IMG_31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004" y="3712029"/>
            <a:ext cx="4114800" cy="2971800"/>
          </a:xfrm>
          <a:prstGeom prst="rect">
            <a:avLst/>
          </a:prstGeom>
          <a:noFill/>
          <a:ln>
            <a:noFill/>
          </a:ln>
        </p:spPr>
      </p:pic>
    </p:spTree>
    <p:extLst>
      <p:ext uri="{BB962C8B-B14F-4D97-AF65-F5344CB8AC3E}">
        <p14:creationId xmlns:p14="http://schemas.microsoft.com/office/powerpoint/2010/main" val="46047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15400" cy="1752600"/>
          </a:xfrm>
        </p:spPr>
        <p:txBody>
          <a:bodyPr>
            <a:normAutofit fontScale="90000"/>
          </a:bodyPr>
          <a:lstStyle/>
          <a:p>
            <a:r>
              <a:rPr lang="en-US" dirty="0">
                <a:effectLst/>
              </a:rPr>
              <a:t>Flow Equalization </a:t>
            </a:r>
            <a:r>
              <a:rPr lang="en-US" dirty="0" smtClean="0">
                <a:effectLst/>
              </a:rPr>
              <a:t>Facilities: Storage </a:t>
            </a:r>
            <a:r>
              <a:rPr lang="en-US" dirty="0">
                <a:effectLst/>
              </a:rPr>
              <a:t>Ponds</a:t>
            </a:r>
            <a:br>
              <a:rPr lang="en-US" dirty="0">
                <a:effectLst/>
              </a:rPr>
            </a:br>
            <a:endParaRPr lang="en-US" dirty="0"/>
          </a:p>
        </p:txBody>
      </p:sp>
      <p:sp>
        <p:nvSpPr>
          <p:cNvPr id="3" name="Subtitle 2"/>
          <p:cNvSpPr>
            <a:spLocks noGrp="1"/>
          </p:cNvSpPr>
          <p:nvPr>
            <p:ph type="subTitle" idx="1"/>
          </p:nvPr>
        </p:nvSpPr>
        <p:spPr>
          <a:xfrm>
            <a:off x="1371600" y="1524000"/>
            <a:ext cx="6400800" cy="1752600"/>
          </a:xfrm>
        </p:spPr>
        <p:txBody>
          <a:bodyPr>
            <a:normAutofit fontScale="55000" lnSpcReduction="20000"/>
          </a:bodyPr>
          <a:lstStyle/>
          <a:p>
            <a:r>
              <a:rPr lang="en-US" dirty="0"/>
              <a:t>During storm conditions or cases of industrial loading, a portion of the flow can be diverted to these two Flow Equalization Ponds. Each pond holds approximately 1.6 million gallons of storm water. While the flow is being held in these ponds, huge mixers and aspirators mix and diffuse air into the waste stream. This is done to keep solids in suspension and to keep the wastewater from becoming septic and causing odor problems in the community. Once the storm has passed, the wastewater is then drained back to the facility and treated with the other incoming flow.</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28600" y="3397310"/>
            <a:ext cx="3962400" cy="3079690"/>
          </a:xfrm>
          <a:prstGeom prst="rect">
            <a:avLst/>
          </a:prstGeom>
        </p:spPr>
      </p:pic>
      <p:pic>
        <p:nvPicPr>
          <p:cNvPr id="5" name="Picture 4" descr="http://www.schererville.org/images/wwtp/fef1.gif"/>
          <p:cNvPicPr/>
          <p:nvPr/>
        </p:nvPicPr>
        <p:blipFill>
          <a:blip r:embed="rId3">
            <a:extLst>
              <a:ext uri="{28A0092B-C50C-407E-A947-70E740481C1C}">
                <a14:useLocalDpi xmlns:a14="http://schemas.microsoft.com/office/drawing/2010/main" val="0"/>
              </a:ext>
            </a:extLst>
          </a:blip>
          <a:srcRect/>
          <a:stretch>
            <a:fillRect/>
          </a:stretch>
        </p:blipFill>
        <p:spPr bwMode="auto">
          <a:xfrm>
            <a:off x="4474029" y="3397311"/>
            <a:ext cx="4191000" cy="3079690"/>
          </a:xfrm>
          <a:prstGeom prst="rect">
            <a:avLst/>
          </a:prstGeom>
          <a:noFill/>
          <a:ln>
            <a:noFill/>
          </a:ln>
        </p:spPr>
      </p:pic>
    </p:spTree>
    <p:extLst>
      <p:ext uri="{BB962C8B-B14F-4D97-AF65-F5344CB8AC3E}">
        <p14:creationId xmlns:p14="http://schemas.microsoft.com/office/powerpoint/2010/main" val="25059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219200"/>
          </a:xfrm>
        </p:spPr>
        <p:txBody>
          <a:bodyPr>
            <a:normAutofit fontScale="90000"/>
          </a:bodyPr>
          <a:lstStyle/>
          <a:p>
            <a:r>
              <a:rPr lang="en-US" dirty="0">
                <a:effectLst/>
              </a:rPr>
              <a:t>Primary </a:t>
            </a:r>
            <a:r>
              <a:rPr lang="en-US" dirty="0" smtClean="0">
                <a:effectLst/>
              </a:rPr>
              <a:t>Treatment:</a:t>
            </a:r>
            <a:r>
              <a:rPr lang="en-US" dirty="0">
                <a:effectLst/>
              </a:rPr>
              <a:t/>
            </a:r>
            <a:br>
              <a:rPr lang="en-US" dirty="0">
                <a:effectLst/>
              </a:rPr>
            </a:br>
            <a:r>
              <a:rPr lang="en-US" dirty="0">
                <a:effectLst/>
              </a:rPr>
              <a:t> </a:t>
            </a:r>
            <a:r>
              <a:rPr lang="en-US" dirty="0" smtClean="0">
                <a:effectLst/>
              </a:rPr>
              <a:t>Primary </a:t>
            </a:r>
            <a:r>
              <a:rPr lang="en-US" dirty="0">
                <a:effectLst/>
              </a:rPr>
              <a:t>Clarification</a:t>
            </a:r>
            <a:br>
              <a:rPr lang="en-US" dirty="0">
                <a:effectLst/>
              </a:rPr>
            </a:br>
            <a:endParaRPr lang="en-US" dirty="0"/>
          </a:p>
        </p:txBody>
      </p:sp>
      <p:sp>
        <p:nvSpPr>
          <p:cNvPr id="3" name="Subtitle 2"/>
          <p:cNvSpPr>
            <a:spLocks noGrp="1"/>
          </p:cNvSpPr>
          <p:nvPr>
            <p:ph type="subTitle" idx="1"/>
          </p:nvPr>
        </p:nvSpPr>
        <p:spPr>
          <a:xfrm>
            <a:off x="1371600" y="1524000"/>
            <a:ext cx="6400800" cy="1752600"/>
          </a:xfrm>
        </p:spPr>
        <p:txBody>
          <a:bodyPr>
            <a:normAutofit fontScale="40000" lnSpcReduction="20000"/>
          </a:bodyPr>
          <a:lstStyle/>
          <a:p>
            <a:r>
              <a:rPr lang="en-US" dirty="0"/>
              <a:t>Two sets of Primary Clarifiers 1 through 8 (rectangular) and 9 &amp; 10 (circular) provide the first form of treatment. Primary treatment is a gravity type process where flow is slowed down and solids are allowed to settle out.</a:t>
            </a:r>
          </a:p>
          <a:p>
            <a:r>
              <a:rPr lang="en-US" dirty="0"/>
              <a:t> </a:t>
            </a:r>
          </a:p>
          <a:p>
            <a:r>
              <a:rPr lang="en-US" dirty="0"/>
              <a:t>These clarifiers are large settling tanks and allow about 20 to 30% of the solids to settle out. These solids, called sludge, are removed and sent to large heated anaerobic digesters to be processed into </a:t>
            </a:r>
            <a:r>
              <a:rPr lang="en-US" dirty="0" smtClean="0"/>
              <a:t>bio-solids</a:t>
            </a:r>
            <a:r>
              <a:rPr lang="en-US" dirty="0"/>
              <a:t>. This digestion process, which in nature would take months or years to perform, is </a:t>
            </a:r>
            <a:r>
              <a:rPr lang="en-US" dirty="0" smtClean="0"/>
              <a:t>completed </a:t>
            </a:r>
            <a:r>
              <a:rPr lang="en-US" dirty="0"/>
              <a:t>in the accelerated environment in approximately 13 to 45 days. Primary Clarifiers 9 &amp; 10 were originally a Wastewater Treatment Plant in 1964. In a cost effective move, the old treatment plant was </a:t>
            </a:r>
            <a:r>
              <a:rPr lang="en-US" dirty="0" smtClean="0"/>
              <a:t>rehabbed. Additional tank </a:t>
            </a:r>
            <a:r>
              <a:rPr lang="en-US" dirty="0"/>
              <a:t>wall height was constructed and new equipment installed to convert the old Wastewater treatment plant into Primary Clarifiers. </a:t>
            </a:r>
          </a:p>
          <a:p>
            <a:endParaRPr lang="en-US" dirty="0"/>
          </a:p>
        </p:txBody>
      </p:sp>
      <p:pic>
        <p:nvPicPr>
          <p:cNvPr id="4" name="Picture 3" descr="http://www.schererville.org/images/wwtp/primary1.gif"/>
          <p:cNvPicPr/>
          <p:nvPr/>
        </p:nvPicPr>
        <p:blipFill>
          <a:blip r:embed="rId2">
            <a:extLst>
              <a:ext uri="{28A0092B-C50C-407E-A947-70E740481C1C}">
                <a14:useLocalDpi xmlns:a14="http://schemas.microsoft.com/office/drawing/2010/main" val="0"/>
              </a:ext>
            </a:extLst>
          </a:blip>
          <a:srcRect/>
          <a:stretch>
            <a:fillRect/>
          </a:stretch>
        </p:blipFill>
        <p:spPr bwMode="auto">
          <a:xfrm>
            <a:off x="609600" y="3433664"/>
            <a:ext cx="3657600" cy="2967135"/>
          </a:xfrm>
          <a:prstGeom prst="rect">
            <a:avLst/>
          </a:prstGeom>
          <a:noFill/>
          <a:ln>
            <a:noFill/>
          </a:ln>
        </p:spPr>
      </p:pic>
      <p:pic>
        <p:nvPicPr>
          <p:cNvPr id="5" name="Picture 4" descr="http://www.schererville.org/images/wwtp/primary2.gif"/>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433664"/>
            <a:ext cx="3800475" cy="2967135"/>
          </a:xfrm>
          <a:prstGeom prst="rect">
            <a:avLst/>
          </a:prstGeom>
          <a:noFill/>
          <a:ln>
            <a:noFill/>
          </a:ln>
        </p:spPr>
      </p:pic>
    </p:spTree>
    <p:extLst>
      <p:ext uri="{BB962C8B-B14F-4D97-AF65-F5344CB8AC3E}">
        <p14:creationId xmlns:p14="http://schemas.microsoft.com/office/powerpoint/2010/main" val="310530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16" y="838200"/>
            <a:ext cx="9067800" cy="1295400"/>
          </a:xfrm>
        </p:spPr>
        <p:txBody>
          <a:bodyPr>
            <a:normAutofit fontScale="90000"/>
          </a:bodyPr>
          <a:lstStyle/>
          <a:p>
            <a:r>
              <a:rPr lang="en-US" dirty="0">
                <a:effectLst/>
              </a:rPr>
              <a:t>Sludge Digestion </a:t>
            </a:r>
            <a:r>
              <a:rPr lang="en-US" dirty="0" smtClean="0">
                <a:effectLst/>
              </a:rPr>
              <a:t>Process:</a:t>
            </a:r>
            <a:r>
              <a:rPr lang="en-US" dirty="0">
                <a:effectLst/>
              </a:rPr>
              <a:t/>
            </a:r>
            <a:br>
              <a:rPr lang="en-US" dirty="0">
                <a:effectLst/>
              </a:rPr>
            </a:br>
            <a:r>
              <a:rPr lang="en-US" dirty="0">
                <a:effectLst/>
              </a:rPr>
              <a:t> </a:t>
            </a:r>
            <a:r>
              <a:rPr lang="en-US" dirty="0" smtClean="0">
                <a:effectLst/>
              </a:rPr>
              <a:t>Anaerobic </a:t>
            </a:r>
            <a:r>
              <a:rPr lang="en-US" dirty="0">
                <a:effectLst/>
              </a:rPr>
              <a:t>Digestion</a:t>
            </a:r>
            <a:br>
              <a:rPr lang="en-US" dirty="0">
                <a:effectLst/>
              </a:rPr>
            </a:br>
            <a:endParaRPr lang="en-US" dirty="0"/>
          </a:p>
        </p:txBody>
      </p:sp>
      <p:sp>
        <p:nvSpPr>
          <p:cNvPr id="3" name="Subtitle 2"/>
          <p:cNvSpPr>
            <a:spLocks noGrp="1"/>
          </p:cNvSpPr>
          <p:nvPr>
            <p:ph type="subTitle" idx="1"/>
          </p:nvPr>
        </p:nvSpPr>
        <p:spPr>
          <a:xfrm>
            <a:off x="1447800" y="1524000"/>
            <a:ext cx="6400800" cy="1752600"/>
          </a:xfrm>
        </p:spPr>
        <p:txBody>
          <a:bodyPr>
            <a:normAutofit fontScale="40000" lnSpcReduction="20000"/>
          </a:bodyPr>
          <a:lstStyle/>
          <a:p>
            <a:r>
              <a:rPr lang="en-US" dirty="0"/>
              <a:t>Sludge that is removed in the Primary Clarification process is sent to our Anaerobic Digesters. A similar process would be a septic tank. This is a high performance version of that. Septic tanks, which run at ground temperature, can take months or even years to partially digest the sludge produced.  Our Anaerobic Digesters which hold a combined capacity of over 600,000 gallons of sludge are heated to a temperature of 95°F. Special forms of bacteria that live in this non-air environment or anaerobic environment convert organic material into safe and stable bio-solids and produce methane gas. The methane gas is captured underneath the floating domes and provides the fuel for the sludge heater to heat the sludge thus eliminating the need for the </a:t>
            </a:r>
            <a:r>
              <a:rPr lang="en-US" dirty="0" smtClean="0"/>
              <a:t>use of </a:t>
            </a:r>
            <a:r>
              <a:rPr lang="en-US" dirty="0"/>
              <a:t>natural </a:t>
            </a:r>
            <a:r>
              <a:rPr lang="en-US" dirty="0" smtClean="0"/>
              <a:t>gas. This saves </a:t>
            </a:r>
            <a:r>
              <a:rPr lang="en-US" dirty="0"/>
              <a:t>thousands of dollars annually on our utility bills.</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3276600"/>
            <a:ext cx="3962400" cy="3200400"/>
          </a:xfrm>
          <a:prstGeom prst="rect">
            <a:avLst/>
          </a:prstGeom>
        </p:spPr>
      </p:pic>
      <p:pic>
        <p:nvPicPr>
          <p:cNvPr id="5" name="Picture 4" descr="C:\Users\jclark\AppData\Local\Microsoft\Windows\Temporary Internet Files\Content.Outlook\15KO903H\IMG_31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276600"/>
            <a:ext cx="4038600" cy="3200400"/>
          </a:xfrm>
          <a:prstGeom prst="rect">
            <a:avLst/>
          </a:prstGeom>
          <a:noFill/>
          <a:ln>
            <a:noFill/>
          </a:ln>
        </p:spPr>
      </p:pic>
    </p:spTree>
    <p:extLst>
      <p:ext uri="{BB962C8B-B14F-4D97-AF65-F5344CB8AC3E}">
        <p14:creationId xmlns:p14="http://schemas.microsoft.com/office/powerpoint/2010/main" val="237361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828800"/>
          </a:xfrm>
        </p:spPr>
        <p:txBody>
          <a:bodyPr>
            <a:normAutofit fontScale="90000"/>
          </a:bodyPr>
          <a:lstStyle/>
          <a:p>
            <a:r>
              <a:rPr lang="en-US" dirty="0">
                <a:effectLst/>
              </a:rPr>
              <a:t>Biological </a:t>
            </a:r>
            <a:r>
              <a:rPr lang="en-US" dirty="0" smtClean="0">
                <a:effectLst/>
              </a:rPr>
              <a:t>Treatment Process:</a:t>
            </a:r>
            <a:br>
              <a:rPr lang="en-US" dirty="0" smtClean="0">
                <a:effectLst/>
              </a:rPr>
            </a:br>
            <a:r>
              <a:rPr lang="en-US" dirty="0" smtClean="0">
                <a:effectLst/>
              </a:rPr>
              <a:t>Aeration </a:t>
            </a:r>
            <a:r>
              <a:rPr lang="en-US" dirty="0">
                <a:effectLst/>
              </a:rPr>
              <a:t>Tanks</a:t>
            </a:r>
            <a:br>
              <a:rPr lang="en-US" dirty="0">
                <a:effectLst/>
              </a:rPr>
            </a:br>
            <a:endParaRPr lang="en-US" dirty="0"/>
          </a:p>
        </p:txBody>
      </p:sp>
      <p:sp>
        <p:nvSpPr>
          <p:cNvPr id="3" name="Subtitle 2"/>
          <p:cNvSpPr>
            <a:spLocks noGrp="1"/>
          </p:cNvSpPr>
          <p:nvPr>
            <p:ph type="subTitle" idx="1"/>
          </p:nvPr>
        </p:nvSpPr>
        <p:spPr>
          <a:xfrm>
            <a:off x="1371600" y="2057400"/>
            <a:ext cx="6400800" cy="1752600"/>
          </a:xfrm>
        </p:spPr>
        <p:txBody>
          <a:bodyPr>
            <a:normAutofit fontScale="47500" lnSpcReduction="20000"/>
          </a:bodyPr>
          <a:lstStyle/>
          <a:p>
            <a:r>
              <a:rPr lang="en-US" dirty="0"/>
              <a:t>The Schererville Wastewater Treatment Plant employs an activated sludge treatment process. This activated sludge or biomass is a mixture of waste and microbiological cultures. Billions upon billions of bacteria consume the organic material converting it into </a:t>
            </a:r>
            <a:r>
              <a:rPr lang="en-US" dirty="0" smtClean="0"/>
              <a:t>bio-solids</a:t>
            </a:r>
            <a:r>
              <a:rPr lang="en-US" dirty="0"/>
              <a:t>. This bacteria or biomass is closely monitored to keep the bacteria in the perfect balance to perform the aeration process effectively and efficiently. There are many types of activated sludge treatment in the wastewater industry. The type of treatment that the Town of Schererville employs at its Wastewater Treatment Plant is called single-stage nitrification. Not only is organic material consumed, but </a:t>
            </a:r>
            <a:r>
              <a:rPr lang="en-US" dirty="0" smtClean="0"/>
              <a:t>ammonia </a:t>
            </a:r>
            <a:r>
              <a:rPr lang="en-US" dirty="0"/>
              <a:t>nitrogen </a:t>
            </a:r>
            <a:r>
              <a:rPr lang="en-US" dirty="0" smtClean="0"/>
              <a:t>is also </a:t>
            </a:r>
            <a:r>
              <a:rPr lang="en-US" dirty="0"/>
              <a:t>removed during this process.</a:t>
            </a:r>
          </a:p>
          <a:p>
            <a:endParaRPr lang="en-US" dirty="0"/>
          </a:p>
        </p:txBody>
      </p:sp>
      <p:pic>
        <p:nvPicPr>
          <p:cNvPr id="4" name="Picture 3" descr="C:\Users\jclark\AppData\Local\Microsoft\Windows\Temporary Internet Files\Content.Outlook\15KO903H\IMG_311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657600"/>
            <a:ext cx="5334000" cy="3081176"/>
          </a:xfrm>
          <a:prstGeom prst="rect">
            <a:avLst/>
          </a:prstGeom>
          <a:ln>
            <a:noFill/>
          </a:ln>
          <a:effectLst>
            <a:softEdge rad="112500"/>
          </a:effectLst>
        </p:spPr>
      </p:pic>
    </p:spTree>
    <p:extLst>
      <p:ext uri="{BB962C8B-B14F-4D97-AF65-F5344CB8AC3E}">
        <p14:creationId xmlns:p14="http://schemas.microsoft.com/office/powerpoint/2010/main" val="13289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582</TotalTime>
  <Words>1715</Words>
  <Application>Microsoft Office PowerPoint</Application>
  <PresentationFormat>On-screen Show (4:3)</PresentationFormat>
  <Paragraphs>44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Albertus Extra Bold</vt:lpstr>
      <vt:lpstr>Book Antiqua</vt:lpstr>
      <vt:lpstr>Lucida Sans</vt:lpstr>
      <vt:lpstr>Wingdings</vt:lpstr>
      <vt:lpstr>Wingdings 2</vt:lpstr>
      <vt:lpstr>Wingdings 3</vt:lpstr>
      <vt:lpstr>Apex</vt:lpstr>
      <vt:lpstr>Schererville WasteWater Treatment Plant</vt:lpstr>
      <vt:lpstr>Influent Sampling</vt:lpstr>
      <vt:lpstr>Preliminary Treatment: Perforated Plate screens</vt:lpstr>
      <vt:lpstr>Preliminary Treatment:  Grit Removal </vt:lpstr>
      <vt:lpstr>Raw Sewage Pumping Station </vt:lpstr>
      <vt:lpstr>Flow Equalization Facilities: Storage Ponds </vt:lpstr>
      <vt:lpstr>Primary Treatment:  Primary Clarification </vt:lpstr>
      <vt:lpstr>Sludge Digestion Process:  Anaerobic Digestion </vt:lpstr>
      <vt:lpstr>Biological Treatment Process: Aeration Tanks </vt:lpstr>
      <vt:lpstr>Secondary Treatment:  Secondary Clarifiers </vt:lpstr>
      <vt:lpstr>Sludge Digestion Process:  Aerobic Digestion </vt:lpstr>
      <vt:lpstr>Final Effluent: Ultraviolet Disinfection </vt:lpstr>
      <vt:lpstr>Final Effluent:   Receiving Stream</vt:lpstr>
      <vt:lpstr>Sludge Treatment: Gravity Belt Thickener </vt:lpstr>
      <vt:lpstr>Sludge Treatment: Belt Filter Press</vt:lpstr>
      <vt:lpstr>Bio-solids Handling </vt:lpstr>
    </vt:vector>
  </TitlesOfParts>
  <Company>Town of Schererville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Schererville WasteWater Treatment Plant</dc:title>
  <dc:creator>Myles Long</dc:creator>
  <cp:lastModifiedBy>Myles Long</cp:lastModifiedBy>
  <cp:revision>20</cp:revision>
  <dcterms:created xsi:type="dcterms:W3CDTF">2015-03-19T15:21:14Z</dcterms:created>
  <dcterms:modified xsi:type="dcterms:W3CDTF">2018-01-18T20:43:09Z</dcterms:modified>
</cp:coreProperties>
</file>